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985"/>
  </p:normalViewPr>
  <p:slideViewPr>
    <p:cSldViewPr>
      <p:cViewPr varScale="1">
        <p:scale>
          <a:sx n="68" d="100"/>
          <a:sy n="68" d="100"/>
        </p:scale>
        <p:origin x="100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39A61-E9A2-1C4D-A211-C3F1EF50F757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9125-450E-D64B-AD38-F5A90281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한다운입니다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3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결측지나</a:t>
            </a:r>
            <a:r>
              <a:rPr lang="ko-KR" altLang="en-US" dirty="0"/>
              <a:t> 이상치 제거와 같은 데이터 </a:t>
            </a:r>
            <a:r>
              <a:rPr lang="ko-KR" altLang="en-US" dirty="0" err="1"/>
              <a:t>전처리를</a:t>
            </a:r>
            <a:r>
              <a:rPr lang="ko-KR" altLang="en-US" dirty="0"/>
              <a:t> 끝낸 뒤 모델링을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첫번째는 랜덤 </a:t>
            </a:r>
            <a:r>
              <a:rPr lang="ko-KR" altLang="en-US" dirty="0" err="1"/>
              <a:t>포레스트를</a:t>
            </a:r>
            <a:r>
              <a:rPr lang="ko-KR" altLang="en-US" dirty="0"/>
              <a:t> 모델링한 결과 </a:t>
            </a:r>
            <a:r>
              <a:rPr lang="en-AU" altLang="ko-KR" dirty="0" err="1"/>
              <a:t>auc</a:t>
            </a:r>
            <a:r>
              <a:rPr lang="ko-KR" altLang="en-US" dirty="0"/>
              <a:t>는 </a:t>
            </a:r>
            <a:r>
              <a:rPr lang="en-US" altLang="ko-KR" dirty="0"/>
              <a:t>0.865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r>
              <a:rPr lang="ko-KR" altLang="en-US" dirty="0"/>
              <a:t> 어떤 </a:t>
            </a:r>
            <a:r>
              <a:rPr lang="ko-KR" altLang="en-US" dirty="0" err="1"/>
              <a:t>피쳐가</a:t>
            </a:r>
            <a:r>
              <a:rPr lang="ko-KR" altLang="en-US" dirty="0"/>
              <a:t> 중요한지를 나타나는 </a:t>
            </a:r>
            <a:r>
              <a:rPr lang="en-AU" altLang="ko-KR" dirty="0"/>
              <a:t>feature importance</a:t>
            </a:r>
            <a:r>
              <a:rPr lang="ko-KR" altLang="en-US" dirty="0"/>
              <a:t>에서 평균 습도</a:t>
            </a:r>
            <a:r>
              <a:rPr lang="en-US" altLang="ko-KR" dirty="0"/>
              <a:t>,</a:t>
            </a:r>
            <a:r>
              <a:rPr lang="ko-KR" altLang="en-US" dirty="0"/>
              <a:t> 평균 대기압</a:t>
            </a:r>
            <a:r>
              <a:rPr lang="en-US" altLang="ko-KR" dirty="0"/>
              <a:t>,</a:t>
            </a:r>
            <a:r>
              <a:rPr lang="ko-KR" altLang="en-US" dirty="0"/>
              <a:t> 가장 높은 풍속 순으로 중요한 것으로 나타났습니다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AU" altLang="ko-KR" dirty="0" err="1"/>
              <a:t>xgboost</a:t>
            </a:r>
            <a:r>
              <a:rPr lang="en-AU" altLang="ko-KR" dirty="0"/>
              <a:t> classifier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알고리즘별로 최적의 학습을 위해 직접 입력하는 </a:t>
            </a:r>
            <a:r>
              <a:rPr lang="ko-KR" altLang="en-US" dirty="0" err="1"/>
              <a:t>파라미터입니다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en-AU" altLang="ko-KR" dirty="0" err="1"/>
              <a:t>auc</a:t>
            </a:r>
            <a:r>
              <a:rPr lang="en-AU" altLang="ko-KR" dirty="0"/>
              <a:t> </a:t>
            </a:r>
            <a:r>
              <a:rPr lang="ko-KR" altLang="en-US" dirty="0"/>
              <a:t>값을 높이기 위해 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찾았습니다</a:t>
            </a:r>
            <a:r>
              <a:rPr lang="en-US" altLang="ko-KR" dirty="0"/>
              <a:t>.</a:t>
            </a:r>
            <a:r>
              <a:rPr lang="ko-KR" altLang="en-US" dirty="0"/>
              <a:t> 그 결과 </a:t>
            </a:r>
            <a:r>
              <a:rPr lang="en-AU" altLang="ko-KR" dirty="0" err="1"/>
              <a:t>auc</a:t>
            </a:r>
            <a:r>
              <a:rPr lang="ko-KR" altLang="en-US" dirty="0"/>
              <a:t>값은 </a:t>
            </a:r>
            <a:r>
              <a:rPr lang="en-US" altLang="ko-KR" dirty="0"/>
              <a:t>0.86</a:t>
            </a:r>
            <a:r>
              <a:rPr lang="ko-KR" altLang="en-US" dirty="0"/>
              <a:t>에서 </a:t>
            </a:r>
            <a:r>
              <a:rPr lang="en-AU" altLang="ko-KR" dirty="0"/>
              <a:t>0.877</a:t>
            </a:r>
            <a:r>
              <a:rPr lang="ko-KR" altLang="en-US" dirty="0"/>
              <a:t>로 증가하였습니다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가장 중요한 특성들로는 평균 습도</a:t>
            </a:r>
            <a:r>
              <a:rPr lang="en-US" altLang="ko-KR" dirty="0"/>
              <a:t>,</a:t>
            </a:r>
            <a:r>
              <a:rPr lang="ko-KR" altLang="en-US" dirty="0"/>
              <a:t> 가장 높은 풍속</a:t>
            </a:r>
            <a:r>
              <a:rPr lang="en-US" altLang="ko-KR" dirty="0"/>
              <a:t>,</a:t>
            </a:r>
            <a:r>
              <a:rPr lang="ko-KR" altLang="en-US" dirty="0"/>
              <a:t> 평균 대기압이 나왔습니다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3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모델은 </a:t>
            </a:r>
            <a:r>
              <a:rPr lang="en-AU" altLang="ko-KR" dirty="0" err="1"/>
              <a:t>lightGBM</a:t>
            </a:r>
            <a:r>
              <a:rPr lang="ko-KR" altLang="en-US" dirty="0"/>
              <a:t> </a:t>
            </a:r>
            <a:r>
              <a:rPr lang="en-AU" altLang="ko-KR" dirty="0"/>
              <a:t>classifier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이 모델도 마찬가지로 </a:t>
            </a:r>
            <a:r>
              <a:rPr lang="en-AU" altLang="ko-KR" dirty="0"/>
              <a:t>randomize search cv</a:t>
            </a:r>
            <a:r>
              <a:rPr lang="ko-KR" altLang="en-US" dirty="0"/>
              <a:t> 통해 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찾았습니다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AU" altLang="ko-KR" dirty="0" err="1"/>
              <a:t>auc</a:t>
            </a:r>
            <a:r>
              <a:rPr lang="en-AU" altLang="ko-KR" dirty="0"/>
              <a:t> </a:t>
            </a:r>
            <a:r>
              <a:rPr lang="ko-KR" altLang="en-US" dirty="0"/>
              <a:t>값은 </a:t>
            </a:r>
            <a:r>
              <a:rPr lang="en-AU" altLang="ko-KR" dirty="0"/>
              <a:t>0.87</a:t>
            </a:r>
            <a:r>
              <a:rPr lang="en-US" altLang="ko-KR" dirty="0"/>
              <a:t>4</a:t>
            </a:r>
            <a:r>
              <a:rPr lang="ko-KR" altLang="en-US" dirty="0"/>
              <a:t>에서 </a:t>
            </a:r>
            <a:r>
              <a:rPr lang="en-AU" altLang="ko-KR" dirty="0"/>
              <a:t>0.875</a:t>
            </a:r>
            <a:r>
              <a:rPr lang="ko-KR" altLang="en-US" dirty="0"/>
              <a:t>로 미미하게 증가 하였습니다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주요 </a:t>
            </a:r>
            <a:r>
              <a:rPr lang="en-AU" altLang="ko-KR" dirty="0"/>
              <a:t>feature</a:t>
            </a:r>
            <a:r>
              <a:rPr lang="ko-KR" altLang="en-US" dirty="0"/>
              <a:t>들로는 평균 기온과 습도</a:t>
            </a:r>
            <a:r>
              <a:rPr lang="en-US" altLang="ko-KR" dirty="0"/>
              <a:t>,</a:t>
            </a:r>
            <a:r>
              <a:rPr lang="ko-KR" altLang="en-US" dirty="0"/>
              <a:t> 기압 등이 나왔습니다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7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세가지 모델의 </a:t>
            </a:r>
            <a:r>
              <a:rPr lang="ko-KR" altLang="en-US" dirty="0" err="1"/>
              <a:t>피쳐</a:t>
            </a:r>
            <a:r>
              <a:rPr lang="ko-KR" altLang="en-US" dirty="0"/>
              <a:t> 중요도를 모아 비교하였습니다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모든 특성 중요도에서 하위 </a:t>
            </a:r>
            <a:r>
              <a:rPr lang="en-US" altLang="ko-KR" dirty="0"/>
              <a:t>7</a:t>
            </a:r>
            <a:r>
              <a:rPr lang="ko-KR" altLang="en-US" dirty="0"/>
              <a:t>위 안에 드는 </a:t>
            </a:r>
            <a:r>
              <a:rPr lang="ko-KR" altLang="en-US" dirty="0" err="1"/>
              <a:t>피쳐는</a:t>
            </a:r>
            <a:r>
              <a:rPr lang="ko-KR" altLang="en-US" dirty="0"/>
              <a:t> 바람 방향</a:t>
            </a:r>
            <a:r>
              <a:rPr lang="en-US" altLang="ko-KR" dirty="0"/>
              <a:t>,</a:t>
            </a:r>
            <a:r>
              <a:rPr lang="ko-KR" altLang="en-US" dirty="0"/>
              <a:t> 연도</a:t>
            </a:r>
            <a:r>
              <a:rPr lang="en-US" altLang="ko-KR" dirty="0"/>
              <a:t>,</a:t>
            </a:r>
            <a:r>
              <a:rPr lang="ko-KR" altLang="en-US" dirty="0"/>
              <a:t> 월로 나왔습니다</a:t>
            </a:r>
            <a:r>
              <a:rPr lang="en-US" altLang="ko-KR" dirty="0"/>
              <a:t>.</a:t>
            </a:r>
            <a:r>
              <a:rPr lang="ko-KR" altLang="en-US" dirty="0"/>
              <a:t> 이 특성들은 모든 모델에서 중요도가 낮기 때문에 제거하였습니다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7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중요도가 떨어지는 특성 </a:t>
            </a:r>
            <a:r>
              <a:rPr lang="ko-KR" altLang="en-US" dirty="0" err="1"/>
              <a:t>세개를</a:t>
            </a:r>
            <a:r>
              <a:rPr lang="ko-KR" altLang="en-US" dirty="0"/>
              <a:t> 제거 한 뒤</a:t>
            </a:r>
            <a:r>
              <a:rPr lang="en-US" altLang="ko-KR" dirty="0"/>
              <a:t>,</a:t>
            </a:r>
            <a:r>
              <a:rPr lang="ko-KR" altLang="en-US" dirty="0"/>
              <a:t> 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입력한 뒤 </a:t>
            </a:r>
            <a:r>
              <a:rPr lang="en-AU" altLang="ko-KR" dirty="0" err="1"/>
              <a:t>xgboost</a:t>
            </a:r>
            <a:r>
              <a:rPr lang="en-AU" altLang="ko-KR" dirty="0"/>
              <a:t> </a:t>
            </a:r>
            <a:r>
              <a:rPr lang="ko-KR" altLang="en-US" dirty="0"/>
              <a:t>모델을 이용하였습니다</a:t>
            </a:r>
            <a:r>
              <a:rPr lang="en-US" altLang="ko-KR" dirty="0"/>
              <a:t>.</a:t>
            </a:r>
            <a:r>
              <a:rPr lang="ko-KR" altLang="en-US" dirty="0"/>
              <a:t> 테스트 데이터로 최종 모델링을 해보니 </a:t>
            </a:r>
            <a:r>
              <a:rPr lang="en-AU" altLang="ko-KR" dirty="0" err="1"/>
              <a:t>auc</a:t>
            </a:r>
            <a:r>
              <a:rPr lang="ko-KR" altLang="en-US" dirty="0"/>
              <a:t> 값은 </a:t>
            </a:r>
            <a:r>
              <a:rPr lang="en-US" altLang="ko-KR" dirty="0"/>
              <a:t>0.874</a:t>
            </a:r>
            <a:r>
              <a:rPr lang="ko-KR" altLang="en-US" dirty="0"/>
              <a:t>로 높은 점수가 나왔습니다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최종 모델을 해석하겠습니다</a:t>
            </a:r>
            <a:r>
              <a:rPr lang="en-US" altLang="ko-KR" dirty="0"/>
              <a:t>.</a:t>
            </a:r>
            <a:r>
              <a:rPr lang="ko-KR" altLang="en-US" dirty="0"/>
              <a:t> 각 특성이 결과값에 어떤 영향을 끼치는지 보기 위해 </a:t>
            </a:r>
            <a:r>
              <a:rPr lang="en-AU" altLang="ko-KR" dirty="0" err="1"/>
              <a:t>shap</a:t>
            </a:r>
            <a:r>
              <a:rPr lang="en-AU" altLang="ko-KR" dirty="0"/>
              <a:t> </a:t>
            </a:r>
            <a:r>
              <a:rPr lang="ko-KR" altLang="en-US" dirty="0" err="1"/>
              <a:t>써머리</a:t>
            </a:r>
            <a:r>
              <a:rPr lang="ko-KR" altLang="en-US" dirty="0"/>
              <a:t> </a:t>
            </a:r>
            <a:r>
              <a:rPr lang="ko-KR" altLang="en-US" dirty="0" err="1"/>
              <a:t>플랏을</a:t>
            </a:r>
            <a:r>
              <a:rPr lang="ko-KR" altLang="en-US" dirty="0"/>
              <a:t> 이용하였습니다</a:t>
            </a:r>
            <a:r>
              <a:rPr lang="en-US" altLang="ko-KR" dirty="0"/>
              <a:t>.</a:t>
            </a:r>
          </a:p>
          <a:p>
            <a:endParaRPr lang="en-AU" altLang="ko-KR" dirty="0"/>
          </a:p>
          <a:p>
            <a:r>
              <a:rPr lang="ko-KR" altLang="en-US" dirty="0"/>
              <a:t>그래프의 빨간색은 높은 값을 의미하며 파란색은 낮은 값을 뜻합니다</a:t>
            </a:r>
            <a:r>
              <a:rPr lang="en-US" altLang="ko-KR" dirty="0"/>
              <a:t>.</a:t>
            </a:r>
            <a:r>
              <a:rPr lang="ko-KR" altLang="en-US" dirty="0"/>
              <a:t>  그래프 내용을 보기 좋게 테이블로 정리하였습니다</a:t>
            </a:r>
            <a:r>
              <a:rPr lang="en-US" altLang="ko-KR" dirty="0"/>
              <a:t>.</a:t>
            </a:r>
          </a:p>
          <a:p>
            <a:endParaRPr lang="en-AU" altLang="ko-KR" dirty="0"/>
          </a:p>
          <a:p>
            <a:r>
              <a:rPr lang="ko-KR" altLang="en-US" dirty="0"/>
              <a:t>평균 습도와 가장 높은 풍속의 경우 높을수록 비가 올 확률이 높아졌습니다</a:t>
            </a:r>
            <a:r>
              <a:rPr lang="en-US" altLang="ko-KR" dirty="0"/>
              <a:t>.</a:t>
            </a:r>
            <a:r>
              <a:rPr lang="ko-KR" altLang="en-US" dirty="0"/>
              <a:t> 반대로</a:t>
            </a:r>
            <a:r>
              <a:rPr lang="en-US" altLang="ko-KR" dirty="0"/>
              <a:t>,</a:t>
            </a:r>
            <a:r>
              <a:rPr lang="ko-KR" altLang="en-US" dirty="0"/>
              <a:t>  대기압의 경우 낮을수록 비가 올 확률이 높아졌습니다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첫번째 가설에서 여름에 비가 올 확률이 높아진다고 예상하였지만 모델링 결과 여름인지 아닌지는 크게 영향을 끼치지 못한 것으로 나타났습니다</a:t>
            </a:r>
            <a:r>
              <a:rPr lang="en-US" altLang="ko-KR" dirty="0"/>
              <a:t>.</a:t>
            </a:r>
            <a:r>
              <a:rPr lang="ko-KR" altLang="en-US" dirty="0"/>
              <a:t> 또한 여름이 아닌 경우 비가 올 확률이 조금 더 높아지는 것으로 나타났습니다</a:t>
            </a:r>
            <a:r>
              <a:rPr lang="en-US" altLang="ko-KR" dirty="0"/>
              <a:t>.</a:t>
            </a:r>
            <a:r>
              <a:rPr lang="ko-KR" altLang="en-US" dirty="0"/>
              <a:t> 그러므로 이 가설은 거짓입니다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두번째 가설은 대기 습도가 높을수록 비가 올 확률이 </a:t>
            </a:r>
            <a:r>
              <a:rPr lang="ko-KR" altLang="en-US" dirty="0" err="1"/>
              <a:t>높다였습니다</a:t>
            </a:r>
            <a:r>
              <a:rPr lang="en-US" altLang="ko-KR" dirty="0"/>
              <a:t>.</a:t>
            </a:r>
            <a:r>
              <a:rPr lang="ko-KR" altLang="en-US" dirty="0"/>
              <a:t> 위와 같은 평균 습도가 높을수록 비가 올 확률이 높아지는 것으로 나타나기 때문에 이 가설은 사실입니다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6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특정 데이터 하나를 가져와서 모델 해석을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이 데이터는 평균 대기압이 </a:t>
            </a:r>
            <a:r>
              <a:rPr lang="en-US" altLang="ko-KR" dirty="0"/>
              <a:t>1000</a:t>
            </a:r>
            <a:r>
              <a:rPr lang="ko-KR" altLang="en-US" dirty="0"/>
              <a:t>이 넘고</a:t>
            </a:r>
            <a:r>
              <a:rPr lang="en-US" altLang="ko-KR" dirty="0"/>
              <a:t>,</a:t>
            </a:r>
            <a:r>
              <a:rPr lang="ko-KR" altLang="en-US" dirty="0"/>
              <a:t> 강수량은 </a:t>
            </a:r>
            <a:r>
              <a:rPr lang="en-US" altLang="ko-KR" dirty="0"/>
              <a:t>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이 모델에서는 평균 대기압이 높을수록</a:t>
            </a:r>
            <a:r>
              <a:rPr lang="en-US" altLang="ko-KR" dirty="0"/>
              <a:t>,</a:t>
            </a:r>
            <a:r>
              <a:rPr lang="ko-KR" altLang="en-US" dirty="0"/>
              <a:t> 강수량이 낮을수록 비가 올 확률이 낮아집니다</a:t>
            </a:r>
            <a:r>
              <a:rPr lang="en-US" altLang="ko-KR" dirty="0"/>
              <a:t>.</a:t>
            </a:r>
            <a:r>
              <a:rPr lang="ko-KR" altLang="en-US" dirty="0"/>
              <a:t> 그러므로 모델은 결과를 내일 비가 오지 않으리라 예측합니다</a:t>
            </a:r>
            <a:r>
              <a:rPr lang="en-US" altLang="ko-KR" dirty="0"/>
              <a:t>.</a:t>
            </a:r>
            <a:r>
              <a:rPr lang="ko-KR" altLang="en-US" dirty="0"/>
              <a:t> 이 테스트 데이터의 </a:t>
            </a:r>
            <a:r>
              <a:rPr lang="ko-KR" altLang="en-US" dirty="0" err="1"/>
              <a:t>타겟값을</a:t>
            </a:r>
            <a:r>
              <a:rPr lang="ko-KR" altLang="en-US" dirty="0"/>
              <a:t> 찾아 본 결과 실제로 내일 비가 오지 않는 것으로 나타났습니다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2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이 모델의 한계를 설명하겠습니다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이 모델은 지역별로 나타나는 기상 차이를 계산하지 못합니다</a:t>
            </a:r>
            <a:r>
              <a:rPr lang="en-US" altLang="ko-KR" dirty="0"/>
              <a:t>.</a:t>
            </a:r>
            <a:r>
              <a:rPr lang="ko-KR" altLang="en-US" dirty="0"/>
              <a:t> 호주는 거대한 면적을 가진 나라이기 때문에 같은 </a:t>
            </a:r>
            <a:r>
              <a:rPr lang="ko-KR" altLang="en-US" dirty="0" err="1"/>
              <a:t>시기여도</a:t>
            </a:r>
            <a:r>
              <a:rPr lang="ko-KR" altLang="en-US" dirty="0"/>
              <a:t> 각 지역마다 굉장히 다른 날씨와 기상 조건을 가집니다</a:t>
            </a:r>
            <a:r>
              <a:rPr lang="en-US" altLang="ko-KR" dirty="0"/>
              <a:t>.</a:t>
            </a:r>
            <a:r>
              <a:rPr lang="ko-KR" altLang="en-US" dirty="0"/>
              <a:t> 하지만 이 모델은 지역별 기상 특징을 고려하지 못합니다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두번째는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튜닝해도 성능 개선에 도움이 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0.001</a:t>
            </a:r>
            <a:r>
              <a:rPr lang="ko-KR" altLang="en-US" dirty="0"/>
              <a:t> 정도의 </a:t>
            </a:r>
            <a:r>
              <a:rPr lang="ko-KR" altLang="en-US" dirty="0" err="1"/>
              <a:t>개선만</a:t>
            </a:r>
            <a:r>
              <a:rPr lang="ko-KR" altLang="en-US" dirty="0"/>
              <a:t> 있을 뿐 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찾는 것이 큰 의미가 없어 보입니다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시간의 흐름에 따라 지구 온난화로 인한 이상 기온 현상을 반영하지 못합니다</a:t>
            </a:r>
            <a:r>
              <a:rPr lang="en-US" altLang="ko-KR" dirty="0"/>
              <a:t>.</a:t>
            </a:r>
            <a:r>
              <a:rPr lang="ko-KR" altLang="en-US" dirty="0"/>
              <a:t> 최근 온난화가 심각해지면서 발생하는 예외적인 기상 현상이 많지만 이를 반영하지 못합니다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이 프로젝트를 통해 날씨 정보를 이용하여 우천 여부를 예측하는 모델링을 배웠습니다</a:t>
            </a:r>
            <a:r>
              <a:rPr lang="en-US" altLang="ko-KR" dirty="0"/>
              <a:t>.</a:t>
            </a:r>
            <a:r>
              <a:rPr lang="ko-KR" altLang="en-US" dirty="0"/>
              <a:t> 앞으로 더 다양한 날씨 특성들을 이용하여 좀 더 성능 높은 모델링을 하여 사람들의 실생활에 도움 되는 </a:t>
            </a:r>
            <a:r>
              <a:rPr lang="ko-KR" altLang="en-US" dirty="0" err="1"/>
              <a:t>머신러닝을</a:t>
            </a:r>
            <a:r>
              <a:rPr lang="ko-KR" altLang="en-US" dirty="0"/>
              <a:t> 개발하고 싶습니다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 </a:t>
            </a:r>
            <a:r>
              <a:rPr lang="ko-KR" altLang="en-US" dirty="0" err="1"/>
              <a:t>데이터셋</a:t>
            </a:r>
            <a:r>
              <a:rPr lang="ko-KR" altLang="en-US" dirty="0"/>
              <a:t> 소개와 전처리 이후에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학습하고 예측하는 과정으로 이루어져있습니다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제가 소개 드릴 내용은 호주 날씨 데이터를 이용하여 다음날 비가 올지 </a:t>
            </a:r>
            <a:r>
              <a:rPr lang="ko-KR" altLang="en-US" dirty="0" err="1"/>
              <a:t>안올지</a:t>
            </a:r>
            <a:r>
              <a:rPr lang="ko-KR" altLang="en-US" dirty="0"/>
              <a:t> 예측하는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호주의 경우 실외 활동이 상당히 다양하고 활성화 되어있습니다</a:t>
            </a:r>
            <a:r>
              <a:rPr lang="en-US" altLang="ko-KR" dirty="0"/>
              <a:t>.</a:t>
            </a:r>
            <a:r>
              <a:rPr lang="ko-KR" altLang="en-US" dirty="0"/>
              <a:t> 그래서 비가 올지 </a:t>
            </a:r>
            <a:r>
              <a:rPr lang="ko-KR" altLang="en-US" dirty="0" err="1"/>
              <a:t>안올지의</a:t>
            </a:r>
            <a:r>
              <a:rPr lang="ko-KR" altLang="en-US" dirty="0"/>
              <a:t> 여부가 </a:t>
            </a:r>
            <a:r>
              <a:rPr lang="ko-KR" altLang="en-US" dirty="0" err="1"/>
              <a:t>활동하는데에</a:t>
            </a:r>
            <a:r>
              <a:rPr lang="ko-KR" altLang="en-US" dirty="0"/>
              <a:t> 있어서 매우 중요합니다</a:t>
            </a:r>
            <a:r>
              <a:rPr lang="en-US" altLang="ko-KR" dirty="0"/>
              <a:t>.</a:t>
            </a:r>
            <a:r>
              <a:rPr lang="ko-KR" altLang="en-US" dirty="0"/>
              <a:t> 이 데이터를 통해 사람들의 실생활에 도움이 되는 </a:t>
            </a:r>
            <a:r>
              <a:rPr lang="ko-KR" altLang="en-US" dirty="0" err="1"/>
              <a:t>머신러닝을</a:t>
            </a:r>
            <a:r>
              <a:rPr lang="ko-KR" altLang="en-US" dirty="0"/>
              <a:t> 만들기 위해 선정하였습니다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프로젝트 목표는 바람 속도나 대기압</a:t>
            </a:r>
            <a:r>
              <a:rPr lang="en-US" altLang="ko-KR" dirty="0"/>
              <a:t>,</a:t>
            </a:r>
            <a:r>
              <a:rPr lang="ko-KR" altLang="en-US" dirty="0"/>
              <a:t> 온도</a:t>
            </a:r>
            <a:r>
              <a:rPr lang="en-US" altLang="ko-KR" dirty="0"/>
              <a:t>,</a:t>
            </a:r>
            <a:r>
              <a:rPr lang="ko-KR" altLang="en-US" dirty="0"/>
              <a:t> 습도와 같은 날씨 데이터를 이용하여 내일 강우 여부를 분류 예측하는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완성하는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 라인은 모델의 성능을 비교하기 위한 초기 모델입니다</a:t>
            </a:r>
            <a:r>
              <a:rPr lang="en-US" altLang="ko-KR" dirty="0"/>
              <a:t>.</a:t>
            </a:r>
            <a:r>
              <a:rPr lang="ko-KR" altLang="en-US" dirty="0"/>
              <a:t> 이 프로젝트는 비가 오냐 </a:t>
            </a:r>
            <a:r>
              <a:rPr lang="ko-KR" altLang="en-US" dirty="0" err="1"/>
              <a:t>안오냐를</a:t>
            </a:r>
            <a:r>
              <a:rPr lang="ko-KR" altLang="en-US" dirty="0"/>
              <a:t> 분류하는 문제이기 때문에 </a:t>
            </a:r>
            <a:r>
              <a:rPr lang="ko-KR" altLang="en-US" dirty="0" err="1"/>
              <a:t>최빈값으로</a:t>
            </a:r>
            <a:r>
              <a:rPr lang="ko-KR" altLang="en-US" dirty="0"/>
              <a:t> 베이스라인 모델을 설정하였습니다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그래프에서 볼 수 있듯이 비가 오지 않는 경우가 </a:t>
            </a:r>
            <a:r>
              <a:rPr lang="en-US" altLang="ko-KR" dirty="0"/>
              <a:t>77%</a:t>
            </a:r>
            <a:r>
              <a:rPr lang="ko-KR" altLang="en-US" dirty="0"/>
              <a:t>임을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가설은 다른 계절에 비해 여름에 비가 올 확률이 높다 입니다</a:t>
            </a:r>
            <a:r>
              <a:rPr lang="en-US" altLang="ko-KR" dirty="0"/>
              <a:t>.</a:t>
            </a:r>
            <a:r>
              <a:rPr lang="ko-KR" altLang="en-US" dirty="0"/>
              <a:t> 이 데이터셋에는 계절 컬럼 따로 없기 때문에 새로운 </a:t>
            </a:r>
            <a:r>
              <a:rPr lang="en-AU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만들었습니다</a:t>
            </a:r>
            <a:r>
              <a:rPr lang="en-US" altLang="ko-KR" dirty="0"/>
              <a:t>.</a:t>
            </a:r>
            <a:r>
              <a:rPr lang="ko-KR" altLang="en-US" dirty="0"/>
              <a:t> 호주에서는 </a:t>
            </a:r>
            <a:r>
              <a:rPr lang="ko-KR" altLang="en-US" dirty="0" err="1"/>
              <a:t>썸머</a:t>
            </a:r>
            <a:r>
              <a:rPr lang="ko-KR" altLang="en-US" dirty="0"/>
              <a:t> 타임이 </a:t>
            </a:r>
            <a:r>
              <a:rPr lang="en-US" altLang="ko-KR" dirty="0"/>
              <a:t>10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 초까지 입니다</a:t>
            </a:r>
            <a:r>
              <a:rPr lang="en-US" altLang="ko-KR" dirty="0"/>
              <a:t>.</a:t>
            </a:r>
            <a:r>
              <a:rPr lang="ko-KR" altLang="en-US" dirty="0"/>
              <a:t> 그래서 이 시기를 여름이라고 지정하고 그 외의 시기는 </a:t>
            </a:r>
            <a:r>
              <a:rPr lang="ko-KR" altLang="en-US" dirty="0" err="1"/>
              <a:t>비여름</a:t>
            </a:r>
            <a:r>
              <a:rPr lang="ko-KR" altLang="en-US" dirty="0"/>
              <a:t> 시즌으로 지정하였습니다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그래프에서 하늘색은 여름</a:t>
            </a:r>
            <a:r>
              <a:rPr lang="en-US" altLang="ko-KR" dirty="0"/>
              <a:t>,</a:t>
            </a:r>
            <a:r>
              <a:rPr lang="ko-KR" altLang="en-US" dirty="0"/>
              <a:t> 파란색은 </a:t>
            </a:r>
            <a:r>
              <a:rPr lang="ko-KR" altLang="en-US" dirty="0" err="1"/>
              <a:t>비여름을</a:t>
            </a:r>
            <a:r>
              <a:rPr lang="ko-KR" altLang="en-US" dirty="0"/>
              <a:t> 나타냅니다</a:t>
            </a:r>
            <a:r>
              <a:rPr lang="en-US" altLang="ko-KR" dirty="0"/>
              <a:t>.</a:t>
            </a:r>
            <a:r>
              <a:rPr lang="ko-KR" altLang="en-US" dirty="0"/>
              <a:t> 여름에 비가 온 횟수는 더 적지만 강수량이 높은 것으로 나타납니다</a:t>
            </a:r>
            <a:r>
              <a:rPr lang="en-US" altLang="ko-KR" dirty="0"/>
              <a:t>.</a:t>
            </a:r>
            <a:r>
              <a:rPr lang="ko-KR" altLang="en-US" dirty="0"/>
              <a:t> 그래서 처음 생각한 가설은 맞지 않은 것으로 나타납니다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가설은 대기 습도가 높을수록 비가 올 확률이 </a:t>
            </a:r>
            <a:r>
              <a:rPr lang="ko-KR" altLang="en-US" dirty="0" err="1"/>
              <a:t>높다입니다</a:t>
            </a:r>
            <a:r>
              <a:rPr lang="en-US" altLang="ko-KR" dirty="0"/>
              <a:t>.</a:t>
            </a:r>
            <a:r>
              <a:rPr lang="ko-KR" altLang="en-US" dirty="0"/>
              <a:t> 비가 오지 않는 경우인 파란색에 비해 비가 오는 경우 하늘색이 더 높은 습도를 나타내고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가설 모두 뒤에서 모델링을 한 뒤 다시 한번 확인하겠습니다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2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AU" altLang="ko-KR" dirty="0"/>
              <a:t>EDA</a:t>
            </a:r>
            <a:r>
              <a:rPr lang="ko-KR" altLang="en-US" dirty="0"/>
              <a:t>부분입니다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데이터의 </a:t>
            </a:r>
            <a:r>
              <a:rPr lang="ko-KR" altLang="en-US" dirty="0" err="1"/>
              <a:t>인사이트를</a:t>
            </a:r>
            <a:r>
              <a:rPr lang="ko-KR" altLang="en-US" dirty="0"/>
              <a:t> 얻고자 다양한 </a:t>
            </a:r>
            <a:r>
              <a:rPr lang="en-AU" altLang="ko-KR" dirty="0"/>
              <a:t>EDA</a:t>
            </a:r>
            <a:r>
              <a:rPr lang="ko-KR" altLang="en-US" dirty="0"/>
              <a:t> 시각화를 시도하였습니다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라인 그래프는 강수량이고 바 그래프는 평균 기온입니다</a:t>
            </a:r>
            <a:r>
              <a:rPr lang="en-US" altLang="ko-KR" dirty="0"/>
              <a:t>.</a:t>
            </a:r>
            <a:r>
              <a:rPr lang="ko-KR" altLang="en-US" dirty="0"/>
              <a:t>  평균 기온이 낮아질수록 강수량이 낮아지고</a:t>
            </a:r>
            <a:r>
              <a:rPr lang="en-US" altLang="ko-KR" dirty="0"/>
              <a:t>,</a:t>
            </a:r>
            <a:r>
              <a:rPr lang="ko-KR" altLang="en-US" dirty="0"/>
              <a:t> 기온이 높임에 따라 평균 강수량도 높아집니다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03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그래프의 </a:t>
            </a:r>
            <a:r>
              <a:rPr lang="en-AU" altLang="ko-KR" dirty="0"/>
              <a:t>x</a:t>
            </a:r>
            <a:r>
              <a:rPr lang="ko-KR" altLang="en-US" dirty="0"/>
              <a:t>축은 평균 습도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AU" altLang="ko-KR" dirty="0"/>
              <a:t>y</a:t>
            </a:r>
            <a:r>
              <a:rPr lang="ko-KR" altLang="en-US" dirty="0"/>
              <a:t>축은 평균 기온</a:t>
            </a:r>
            <a:r>
              <a:rPr lang="en-US" altLang="ko-KR" dirty="0"/>
              <a:t>,</a:t>
            </a:r>
            <a:r>
              <a:rPr lang="ko-KR" altLang="en-US" dirty="0"/>
              <a:t> 동그라미의 크기는 강수량을 나타냅니다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AU" altLang="ko-KR" dirty="0"/>
          </a:p>
          <a:p>
            <a:r>
              <a:rPr lang="ko-KR" altLang="en-US" dirty="0"/>
              <a:t>보시다시피 평균 습도가 높아질수록 강수량이 커지고 있습니다</a:t>
            </a:r>
            <a:r>
              <a:rPr lang="en-US" altLang="ko-KR" dirty="0"/>
              <a:t>.</a:t>
            </a:r>
            <a:r>
              <a:rPr lang="ko-KR" altLang="en-US" dirty="0"/>
              <a:t> 하지만 기온과 강수량은 서로 연관성이 적어 보입니다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지역에 따라 도시의 비 온 횟수를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AU" altLang="ko-KR" dirty="0"/>
              <a:t>state </a:t>
            </a:r>
            <a:r>
              <a:rPr lang="ko-KR" altLang="en-US" dirty="0"/>
              <a:t>한 곳을 제외하고는 비 온 날의 수의 큰 차이를 찾지 못 했습니다</a:t>
            </a:r>
            <a:r>
              <a:rPr lang="en-US" altLang="ko-KR" dirty="0"/>
              <a:t>.</a:t>
            </a:r>
            <a:r>
              <a:rPr lang="ko-KR" altLang="en-US" dirty="0"/>
              <a:t> 내륙지역에 비해 해안 지역에서 비가 조금 더 자주 오는 것으로 나타납니다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125-450E-D64B-AD38-F5A9028143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5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image" Target="../media/image129.png"/><Relationship Id="rId3" Type="http://schemas.openxmlformats.org/officeDocument/2006/relationships/image" Target="../media/image33.png"/><Relationship Id="rId21" Type="http://schemas.openxmlformats.org/officeDocument/2006/relationships/image" Target="../media/image132.png"/><Relationship Id="rId7" Type="http://schemas.openxmlformats.org/officeDocument/2006/relationships/image" Target="../media/image57.png"/><Relationship Id="rId12" Type="http://schemas.openxmlformats.org/officeDocument/2006/relationships/image" Target="../media/image55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26.png"/><Relationship Id="rId5" Type="http://schemas.openxmlformats.org/officeDocument/2006/relationships/image" Target="../media/image125.png"/><Relationship Id="rId15" Type="http://schemas.openxmlformats.org/officeDocument/2006/relationships/image" Target="../media/image76.png"/><Relationship Id="rId10" Type="http://schemas.openxmlformats.org/officeDocument/2006/relationships/image" Target="../media/image61.png"/><Relationship Id="rId19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5.png"/><Relationship Id="rId18" Type="http://schemas.openxmlformats.org/officeDocument/2006/relationships/image" Target="../media/image138.png"/><Relationship Id="rId3" Type="http://schemas.openxmlformats.org/officeDocument/2006/relationships/image" Target="../media/image33.png"/><Relationship Id="rId21" Type="http://schemas.openxmlformats.org/officeDocument/2006/relationships/image" Target="../media/image141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24" Type="http://schemas.openxmlformats.org/officeDocument/2006/relationships/image" Target="../media/image127.png"/><Relationship Id="rId5" Type="http://schemas.openxmlformats.org/officeDocument/2006/relationships/image" Target="../media/image134.png"/><Relationship Id="rId15" Type="http://schemas.openxmlformats.org/officeDocument/2006/relationships/image" Target="../media/image135.png"/><Relationship Id="rId23" Type="http://schemas.openxmlformats.org/officeDocument/2006/relationships/image" Target="../media/image126.png"/><Relationship Id="rId10" Type="http://schemas.openxmlformats.org/officeDocument/2006/relationships/image" Target="../media/image61.png"/><Relationship Id="rId19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5.png"/><Relationship Id="rId18" Type="http://schemas.openxmlformats.org/officeDocument/2006/relationships/image" Target="../media/image138.png"/><Relationship Id="rId3" Type="http://schemas.openxmlformats.org/officeDocument/2006/relationships/image" Target="../media/image33.png"/><Relationship Id="rId21" Type="http://schemas.openxmlformats.org/officeDocument/2006/relationships/image" Target="../media/image132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6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24" Type="http://schemas.openxmlformats.org/officeDocument/2006/relationships/image" Target="../media/image127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23" Type="http://schemas.openxmlformats.org/officeDocument/2006/relationships/image" Target="../media/image126.png"/><Relationship Id="rId10" Type="http://schemas.openxmlformats.org/officeDocument/2006/relationships/image" Target="../media/image61.png"/><Relationship Id="rId19" Type="http://schemas.openxmlformats.org/officeDocument/2006/relationships/image" Target="../media/image139.png"/><Relationship Id="rId4" Type="http://schemas.openxmlformats.org/officeDocument/2006/relationships/image" Target="../media/image143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151.png"/><Relationship Id="rId3" Type="http://schemas.openxmlformats.org/officeDocument/2006/relationships/image" Target="../media/image33.png"/><Relationship Id="rId21" Type="http://schemas.openxmlformats.org/officeDocument/2006/relationships/image" Target="../media/image154.png"/><Relationship Id="rId7" Type="http://schemas.openxmlformats.org/officeDocument/2006/relationships/image" Target="../media/image58.png"/><Relationship Id="rId12" Type="http://schemas.openxmlformats.org/officeDocument/2006/relationships/image" Target="../media/image7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148.png"/><Relationship Id="rId23" Type="http://schemas.openxmlformats.org/officeDocument/2006/relationships/image" Target="../media/image127.png"/><Relationship Id="rId10" Type="http://schemas.openxmlformats.org/officeDocument/2006/relationships/image" Target="../media/image55.png"/><Relationship Id="rId19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61.png"/><Relationship Id="rId14" Type="http://schemas.openxmlformats.org/officeDocument/2006/relationships/image" Target="../media/image145.png"/><Relationship Id="rId22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160.png"/><Relationship Id="rId3" Type="http://schemas.openxmlformats.org/officeDocument/2006/relationships/image" Target="../media/image33.png"/><Relationship Id="rId7" Type="http://schemas.openxmlformats.org/officeDocument/2006/relationships/image" Target="../media/image156.png"/><Relationship Id="rId12" Type="http://schemas.openxmlformats.org/officeDocument/2006/relationships/image" Target="../media/image60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55.png"/><Relationship Id="rId5" Type="http://schemas.openxmlformats.org/officeDocument/2006/relationships/image" Target="../media/image54.png"/><Relationship Id="rId15" Type="http://schemas.openxmlformats.org/officeDocument/2006/relationships/image" Target="../media/image56.png"/><Relationship Id="rId10" Type="http://schemas.openxmlformats.org/officeDocument/2006/relationships/image" Target="../media/image63.png"/><Relationship Id="rId19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57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62.png"/><Relationship Id="rId18" Type="http://schemas.openxmlformats.org/officeDocument/2006/relationships/image" Target="../media/image165.png"/><Relationship Id="rId3" Type="http://schemas.openxmlformats.org/officeDocument/2006/relationships/image" Target="../media/image33.png"/><Relationship Id="rId21" Type="http://schemas.openxmlformats.org/officeDocument/2006/relationships/image" Target="../media/image168.png"/><Relationship Id="rId7" Type="http://schemas.openxmlformats.org/officeDocument/2006/relationships/image" Target="../media/image63.png"/><Relationship Id="rId12" Type="http://schemas.openxmlformats.org/officeDocument/2006/relationships/image" Target="../media/image56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7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156.png"/><Relationship Id="rId23" Type="http://schemas.openxmlformats.org/officeDocument/2006/relationships/image" Target="../media/image170.png"/><Relationship Id="rId10" Type="http://schemas.openxmlformats.org/officeDocument/2006/relationships/image" Target="../media/image75.png"/><Relationship Id="rId19" Type="http://schemas.openxmlformats.org/officeDocument/2006/relationships/image" Target="../media/image166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163.png"/><Relationship Id="rId22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33.png"/><Relationship Id="rId21" Type="http://schemas.openxmlformats.org/officeDocument/2006/relationships/image" Target="../media/image176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7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5.png"/><Relationship Id="rId24" Type="http://schemas.openxmlformats.org/officeDocument/2006/relationships/image" Target="../media/image179.png"/><Relationship Id="rId5" Type="http://schemas.openxmlformats.org/officeDocument/2006/relationships/image" Target="../media/image54.png"/><Relationship Id="rId15" Type="http://schemas.openxmlformats.org/officeDocument/2006/relationships/image" Target="../media/image156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60.png"/><Relationship Id="rId19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55.png"/><Relationship Id="rId14" Type="http://schemas.openxmlformats.org/officeDocument/2006/relationships/image" Target="../media/image171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56.png"/><Relationship Id="rId18" Type="http://schemas.openxmlformats.org/officeDocument/2006/relationships/image" Target="../media/image186.png"/><Relationship Id="rId26" Type="http://schemas.openxmlformats.org/officeDocument/2006/relationships/image" Target="../media/image194.png"/><Relationship Id="rId3" Type="http://schemas.openxmlformats.org/officeDocument/2006/relationships/image" Target="../media/image33.png"/><Relationship Id="rId21" Type="http://schemas.openxmlformats.org/officeDocument/2006/relationships/image" Target="../media/image189.png"/><Relationship Id="rId7" Type="http://schemas.openxmlformats.org/officeDocument/2006/relationships/image" Target="../media/image63.png"/><Relationship Id="rId12" Type="http://schemas.openxmlformats.org/officeDocument/2006/relationships/image" Target="../media/image56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0.png"/><Relationship Id="rId20" Type="http://schemas.openxmlformats.org/officeDocument/2006/relationships/image" Target="../media/image188.png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24" Type="http://schemas.openxmlformats.org/officeDocument/2006/relationships/image" Target="../media/image192.png"/><Relationship Id="rId5" Type="http://schemas.openxmlformats.org/officeDocument/2006/relationships/image" Target="../media/image58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6.png"/><Relationship Id="rId10" Type="http://schemas.openxmlformats.org/officeDocument/2006/relationships/image" Target="../media/image75.png"/><Relationship Id="rId19" Type="http://schemas.openxmlformats.org/officeDocument/2006/relationships/image" Target="../media/image187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157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8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6.png"/><Relationship Id="rId18" Type="http://schemas.openxmlformats.org/officeDocument/2006/relationships/image" Target="../media/image63.png"/><Relationship Id="rId3" Type="http://schemas.openxmlformats.org/officeDocument/2006/relationships/image" Target="../media/image33.png"/><Relationship Id="rId21" Type="http://schemas.openxmlformats.org/officeDocument/2006/relationships/image" Target="../media/image75.png"/><Relationship Id="rId7" Type="http://schemas.openxmlformats.org/officeDocument/2006/relationships/image" Target="../media/image67.png"/><Relationship Id="rId12" Type="http://schemas.openxmlformats.org/officeDocument/2006/relationships/image" Target="../media/image54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58.png"/><Relationship Id="rId10" Type="http://schemas.openxmlformats.org/officeDocument/2006/relationships/image" Target="../media/image70.png"/><Relationship Id="rId19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57.png"/><Relationship Id="rId22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54.png"/><Relationship Id="rId26" Type="http://schemas.openxmlformats.org/officeDocument/2006/relationships/image" Target="../media/image76.png"/><Relationship Id="rId3" Type="http://schemas.openxmlformats.org/officeDocument/2006/relationships/image" Target="../media/image33.png"/><Relationship Id="rId21" Type="http://schemas.openxmlformats.org/officeDocument/2006/relationships/image" Target="../media/image58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9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6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61.png"/><Relationship Id="rId28" Type="http://schemas.openxmlformats.org/officeDocument/2006/relationships/image" Target="../media/image74.png"/><Relationship Id="rId10" Type="http://schemas.openxmlformats.org/officeDocument/2006/relationships/image" Target="../media/image83.png"/><Relationship Id="rId19" Type="http://schemas.openxmlformats.org/officeDocument/2006/relationships/image" Target="../media/image56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72.png"/><Relationship Id="rId27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57.png"/><Relationship Id="rId18" Type="http://schemas.openxmlformats.org/officeDocument/2006/relationships/image" Target="../media/image75.png"/><Relationship Id="rId3" Type="http://schemas.openxmlformats.org/officeDocument/2006/relationships/image" Target="../media/image91.png"/><Relationship Id="rId21" Type="http://schemas.openxmlformats.org/officeDocument/2006/relationships/image" Target="../media/image74.png"/><Relationship Id="rId7" Type="http://schemas.openxmlformats.org/officeDocument/2006/relationships/image" Target="../media/image94.png"/><Relationship Id="rId12" Type="http://schemas.openxmlformats.org/officeDocument/2006/relationships/image" Target="../media/image56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72.png"/><Relationship Id="rId10" Type="http://schemas.openxmlformats.org/officeDocument/2006/relationships/image" Target="../media/image97.png"/><Relationship Id="rId19" Type="http://schemas.openxmlformats.org/officeDocument/2006/relationships/image" Target="../media/image76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54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21" Type="http://schemas.openxmlformats.org/officeDocument/2006/relationships/image" Target="../media/image76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57.png"/><Relationship Id="rId23" Type="http://schemas.openxmlformats.org/officeDocument/2006/relationships/image" Target="../media/image74.png"/><Relationship Id="rId10" Type="http://schemas.openxmlformats.org/officeDocument/2006/relationships/image" Target="../media/image104.png"/><Relationship Id="rId19" Type="http://schemas.openxmlformats.org/officeDocument/2006/relationships/image" Target="../media/image6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56.png"/><Relationship Id="rId2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57.png"/><Relationship Id="rId1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4.png"/><Relationship Id="rId7" Type="http://schemas.openxmlformats.org/officeDocument/2006/relationships/image" Target="../media/image107.png"/><Relationship Id="rId12" Type="http://schemas.openxmlformats.org/officeDocument/2006/relationships/image" Target="../media/image56.png"/><Relationship Id="rId17" Type="http://schemas.openxmlformats.org/officeDocument/2006/relationships/image" Target="../media/image63.png"/><Relationship Id="rId2" Type="http://schemas.openxmlformats.org/officeDocument/2006/relationships/video" Target="../media/media1.mov"/><Relationship Id="rId16" Type="http://schemas.openxmlformats.org/officeDocument/2006/relationships/image" Target="../media/image61.png"/><Relationship Id="rId20" Type="http://schemas.openxmlformats.org/officeDocument/2006/relationships/image" Target="../media/image73.png"/><Relationship Id="rId1" Type="http://schemas.microsoft.com/office/2007/relationships/media" Target="../media/media1.mov"/><Relationship Id="rId6" Type="http://schemas.openxmlformats.org/officeDocument/2006/relationships/image" Target="../media/image98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72.png"/><Relationship Id="rId10" Type="http://schemas.openxmlformats.org/officeDocument/2006/relationships/image" Target="../media/image110.png"/><Relationship Id="rId19" Type="http://schemas.openxmlformats.org/officeDocument/2006/relationships/image" Target="../media/image7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9.png"/><Relationship Id="rId14" Type="http://schemas.openxmlformats.org/officeDocument/2006/relationships/image" Target="../media/image58.png"/><Relationship Id="rId22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3" Type="http://schemas.openxmlformats.org/officeDocument/2006/relationships/image" Target="../media/image112.png"/><Relationship Id="rId21" Type="http://schemas.openxmlformats.org/officeDocument/2006/relationships/image" Target="../media/image7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54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3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75.png"/><Relationship Id="rId5" Type="http://schemas.openxmlformats.org/officeDocument/2006/relationships/image" Target="../media/image98.png"/><Relationship Id="rId15" Type="http://schemas.openxmlformats.org/officeDocument/2006/relationships/image" Target="../media/image122.png"/><Relationship Id="rId23" Type="http://schemas.openxmlformats.org/officeDocument/2006/relationships/image" Target="../media/image63.png"/><Relationship Id="rId10" Type="http://schemas.openxmlformats.org/officeDocument/2006/relationships/image" Target="../media/image117.png"/><Relationship Id="rId19" Type="http://schemas.openxmlformats.org/officeDocument/2006/relationships/image" Target="../media/image57.png"/><Relationship Id="rId4" Type="http://schemas.openxmlformats.org/officeDocument/2006/relationships/image" Target="../media/image33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61.png"/><Relationship Id="rId27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83665" y="2402651"/>
            <a:ext cx="9462804" cy="5289936"/>
            <a:chOff x="10783665" y="2402651"/>
            <a:chExt cx="9462804" cy="5289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3665" y="2402651"/>
              <a:ext cx="9462804" cy="5289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0755" y="2402651"/>
            <a:ext cx="9462804" cy="5289936"/>
            <a:chOff x="-1960755" y="2402651"/>
            <a:chExt cx="9462804" cy="5289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60755" y="2402651"/>
              <a:ext cx="9462804" cy="5289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2223" y="3416482"/>
            <a:ext cx="10992865" cy="20824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5404" y="4721804"/>
            <a:ext cx="8921618" cy="21482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0737" y="2642813"/>
            <a:ext cx="6776324" cy="7469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4382" y="9110496"/>
            <a:ext cx="2321606" cy="3057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34382" y="9367839"/>
            <a:ext cx="2321606" cy="3057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201" y="9091448"/>
            <a:ext cx="575071" cy="3057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8677" y="9364029"/>
            <a:ext cx="1860982" cy="308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5515" y="9359724"/>
            <a:ext cx="1670663" cy="305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8772" y="702063"/>
            <a:ext cx="3104152" cy="4087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1884" y="9480216"/>
            <a:ext cx="9490021" cy="98448"/>
            <a:chOff x="5671884" y="9480216"/>
            <a:chExt cx="9490021" cy="984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671884" y="9480216"/>
              <a:ext cx="9490021" cy="984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80319" y="6490131"/>
            <a:ext cx="6790356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4868716" cy="11679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939" y="2090649"/>
            <a:ext cx="2851129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2235" y="0"/>
            <a:ext cx="4897852" cy="803477"/>
            <a:chOff x="9282235" y="0"/>
            <a:chExt cx="4897852" cy="803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223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1583" y="0"/>
            <a:ext cx="4897852" cy="803477"/>
            <a:chOff x="4831583" y="0"/>
            <a:chExt cx="4897852" cy="803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1583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79950" y="2090649"/>
            <a:ext cx="5779513" cy="9142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29435" y="2970632"/>
            <a:ext cx="6487249" cy="6959622"/>
            <a:chOff x="9729435" y="2970632"/>
            <a:chExt cx="6487249" cy="6959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9435" y="2970632"/>
              <a:ext cx="6487249" cy="6959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051527" y="589142"/>
            <a:ext cx="10211951" cy="108202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83964" y="7725256"/>
            <a:ext cx="1111375" cy="1111757"/>
            <a:chOff x="4783964" y="7725256"/>
            <a:chExt cx="1111375" cy="11117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3964" y="7725256"/>
              <a:ext cx="1111375" cy="11117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54215" y="2684917"/>
            <a:ext cx="3215496" cy="3216602"/>
            <a:chOff x="8954215" y="2684917"/>
            <a:chExt cx="3215496" cy="32166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54215" y="2684917"/>
              <a:ext cx="3215496" cy="3216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5762799" cy="1167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935" y="2090649"/>
            <a:ext cx="2954898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2235" y="0"/>
            <a:ext cx="4897852" cy="803477"/>
            <a:chOff x="9282235" y="0"/>
            <a:chExt cx="4897852" cy="803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223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1583" y="0"/>
            <a:ext cx="4897852" cy="803477"/>
            <a:chOff x="4831583" y="0"/>
            <a:chExt cx="4897852" cy="803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1583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345588" y="1823914"/>
            <a:ext cx="15317927" cy="10607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30182" y="3706049"/>
            <a:ext cx="817253" cy="1010102"/>
            <a:chOff x="6230182" y="3706049"/>
            <a:chExt cx="817253" cy="10101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4400000">
              <a:off x="6230182" y="3706049"/>
              <a:ext cx="817253" cy="10101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41052" y="2584744"/>
            <a:ext cx="4601805" cy="1196428"/>
            <a:chOff x="4541052" y="2584744"/>
            <a:chExt cx="4601805" cy="11964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0150" y="2069359"/>
              <a:ext cx="9203610" cy="239285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1052" y="2584744"/>
              <a:ext cx="4601805" cy="11964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4805" y="2670937"/>
            <a:ext cx="4661522" cy="10300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60065" y="3563867"/>
            <a:ext cx="5402833" cy="6171429"/>
            <a:chOff x="11460065" y="3563867"/>
            <a:chExt cx="5402833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60065" y="3563867"/>
              <a:ext cx="5402833" cy="61714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15811" y="2203411"/>
            <a:ext cx="6779716" cy="9142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57715" y="2923917"/>
            <a:ext cx="6174246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6129544" cy="1167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935" y="2090649"/>
            <a:ext cx="2954898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2235" y="0"/>
            <a:ext cx="4897852" cy="803477"/>
            <a:chOff x="9282235" y="0"/>
            <a:chExt cx="4897852" cy="803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223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1583" y="0"/>
            <a:ext cx="4897852" cy="803477"/>
            <a:chOff x="4831583" y="0"/>
            <a:chExt cx="4897852" cy="803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1583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345588" y="1823914"/>
            <a:ext cx="15317927" cy="10607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30182" y="3706049"/>
            <a:ext cx="817253" cy="1010102"/>
            <a:chOff x="6230182" y="3706049"/>
            <a:chExt cx="817253" cy="10101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4400000">
              <a:off x="6230182" y="3706049"/>
              <a:ext cx="817253" cy="10101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41052" y="2584744"/>
            <a:ext cx="4601805" cy="1196428"/>
            <a:chOff x="4541052" y="2584744"/>
            <a:chExt cx="4601805" cy="11964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0150" y="2069359"/>
              <a:ext cx="9203610" cy="239285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1052" y="2584744"/>
              <a:ext cx="4601805" cy="11964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4805" y="2670937"/>
            <a:ext cx="4661522" cy="10300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44725" y="2784744"/>
            <a:ext cx="6128519" cy="6946647"/>
            <a:chOff x="10444725" y="2784744"/>
            <a:chExt cx="6128519" cy="69466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44725" y="2784744"/>
              <a:ext cx="6128519" cy="69466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80101" y="2822839"/>
            <a:ext cx="3215496" cy="3216602"/>
            <a:chOff x="9780101" y="2822839"/>
            <a:chExt cx="3215496" cy="32166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80101" y="2822839"/>
              <a:ext cx="3215496" cy="321660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51240" y="2090649"/>
            <a:ext cx="5553233" cy="9142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9220012" cy="1167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2235" y="0"/>
            <a:ext cx="4897852" cy="803477"/>
            <a:chOff x="9282235" y="0"/>
            <a:chExt cx="4897852" cy="803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223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1583" y="0"/>
            <a:ext cx="4897852" cy="803477"/>
            <a:chOff x="4831583" y="0"/>
            <a:chExt cx="4897852" cy="803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1583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213" y="2996211"/>
            <a:ext cx="6128519" cy="6946647"/>
            <a:chOff x="11867213" y="2996211"/>
            <a:chExt cx="6128519" cy="69466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67213" y="2996211"/>
              <a:ext cx="6128519" cy="69466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6840" y="2996211"/>
            <a:ext cx="5754592" cy="6965694"/>
            <a:chOff x="5866840" y="2996211"/>
            <a:chExt cx="5754592" cy="69656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6840" y="2996211"/>
              <a:ext cx="5754592" cy="69656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989" y="2996211"/>
            <a:ext cx="5492071" cy="6946647"/>
            <a:chOff x="128989" y="2996211"/>
            <a:chExt cx="5492071" cy="69466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989" y="2996211"/>
              <a:ext cx="5492071" cy="69466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14249" y="1912801"/>
            <a:ext cx="11682152" cy="10300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55303" y="6632413"/>
            <a:ext cx="1161905" cy="454709"/>
            <a:chOff x="355303" y="6632413"/>
            <a:chExt cx="1161905" cy="4547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5303" y="6632413"/>
              <a:ext cx="1161905" cy="4547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5303" y="7439787"/>
            <a:ext cx="1161905" cy="399271"/>
            <a:chOff x="355303" y="7439787"/>
            <a:chExt cx="1161905" cy="3992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303" y="7439787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18604" y="9181682"/>
            <a:ext cx="1161905" cy="399271"/>
            <a:chOff x="6118604" y="9181682"/>
            <a:chExt cx="1161905" cy="3992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18604" y="9181682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56048" y="7115694"/>
            <a:ext cx="1161905" cy="399271"/>
            <a:chOff x="12156048" y="7115694"/>
            <a:chExt cx="1161905" cy="3992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6048" y="7115694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18604" y="7839058"/>
            <a:ext cx="1161905" cy="454709"/>
            <a:chOff x="6118604" y="7839058"/>
            <a:chExt cx="1161905" cy="4547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8604" y="7839058"/>
              <a:ext cx="1161905" cy="4547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4143" y="8293767"/>
            <a:ext cx="1161905" cy="454709"/>
            <a:chOff x="12194143" y="8293767"/>
            <a:chExt cx="1161905" cy="4547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4143" y="8293767"/>
              <a:ext cx="1161905" cy="4547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5303" y="7839058"/>
            <a:ext cx="1161905" cy="399271"/>
            <a:chOff x="355303" y="7839058"/>
            <a:chExt cx="1161905" cy="3992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5303" y="7839058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18604" y="7439787"/>
            <a:ext cx="1161905" cy="399271"/>
            <a:chOff x="6118604" y="7439787"/>
            <a:chExt cx="1161905" cy="3992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18604" y="7439787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94143" y="6632413"/>
            <a:ext cx="1161905" cy="399271"/>
            <a:chOff x="12194143" y="6632413"/>
            <a:chExt cx="1161905" cy="3992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94143" y="6632413"/>
              <a:ext cx="1161905" cy="3992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8989" y="3339068"/>
            <a:ext cx="17866744" cy="3312393"/>
            <a:chOff x="128989" y="3339068"/>
            <a:chExt cx="17866744" cy="33123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989" y="3339068"/>
              <a:ext cx="17866744" cy="33123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3170474" cy="1167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25957" y="0"/>
            <a:ext cx="4897852" cy="803477"/>
            <a:chOff x="13425957" y="0"/>
            <a:chExt cx="4897852" cy="803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5957" y="0"/>
              <a:ext cx="4897852" cy="803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1372" y="-19048"/>
            <a:ext cx="4897852" cy="803477"/>
            <a:chOff x="9411372" y="-19048"/>
            <a:chExt cx="4897852" cy="803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1372" y="-19048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313" y="2090649"/>
            <a:ext cx="7051252" cy="9142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3336" y="2975696"/>
            <a:ext cx="6159694" cy="6095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800579" y="762014"/>
            <a:ext cx="20423903" cy="120887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28708" y="83553"/>
            <a:ext cx="9053664" cy="5067213"/>
            <a:chOff x="9928708" y="83553"/>
            <a:chExt cx="9053664" cy="50672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560000">
              <a:off x="9928708" y="83553"/>
              <a:ext cx="9053664" cy="506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5957" y="0"/>
            <a:ext cx="4897852" cy="803477"/>
            <a:chOff x="13825957" y="0"/>
            <a:chExt cx="4897852" cy="8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5957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1372" y="-19048"/>
            <a:ext cx="4897852" cy="803477"/>
            <a:chOff x="9411372" y="-19048"/>
            <a:chExt cx="4897852" cy="803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1372" y="-19048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313" y="1919221"/>
            <a:ext cx="4637141" cy="9142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5978" y="2956172"/>
            <a:ext cx="9089953" cy="6415554"/>
            <a:chOff x="675978" y="2956172"/>
            <a:chExt cx="9089953" cy="64155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978" y="2956172"/>
              <a:ext cx="9089953" cy="641555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0668" y="6727714"/>
            <a:ext cx="7441236" cy="26737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10478" y="6095380"/>
            <a:ext cx="2851129" cy="9142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706295" y="8776016"/>
            <a:ext cx="2126827" cy="786186"/>
            <a:chOff x="15706295" y="8776016"/>
            <a:chExt cx="2126827" cy="7861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726144" y="8942753"/>
              <a:ext cx="2028719" cy="427099"/>
              <a:chOff x="15726144" y="8942753"/>
              <a:chExt cx="2028719" cy="42709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480000">
                <a:off x="15726144" y="8942753"/>
                <a:ext cx="2028719" cy="42709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480000">
              <a:off x="15733281" y="8878324"/>
              <a:ext cx="1872824" cy="7236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87235" y="7207564"/>
            <a:ext cx="2126840" cy="786561"/>
            <a:chOff x="15687235" y="7207564"/>
            <a:chExt cx="2126840" cy="7865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707083" y="7374296"/>
              <a:ext cx="2028719" cy="427099"/>
              <a:chOff x="15707083" y="7374296"/>
              <a:chExt cx="2028719" cy="4270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480000">
                <a:off x="15707083" y="7374296"/>
                <a:ext cx="2028719" cy="4270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480000">
              <a:off x="15713585" y="7301349"/>
              <a:ext cx="1995317" cy="72362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5814" y="67562"/>
            <a:ext cx="15317927" cy="76809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0285" y="727299"/>
            <a:ext cx="4844769" cy="11679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727299"/>
            <a:ext cx="4844769" cy="1167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54529" y="0"/>
            <a:ext cx="4897852" cy="803477"/>
            <a:chOff x="13854529" y="0"/>
            <a:chExt cx="4897852" cy="803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4529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1372" y="-19048"/>
            <a:ext cx="4897852" cy="803477"/>
            <a:chOff x="9411372" y="-19048"/>
            <a:chExt cx="4897852" cy="8034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1372" y="-19048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313" y="1919221"/>
            <a:ext cx="7368044" cy="9142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9982" y="3674459"/>
            <a:ext cx="17737629" cy="2279718"/>
            <a:chOff x="289982" y="3674459"/>
            <a:chExt cx="17737629" cy="22797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982" y="3674459"/>
              <a:ext cx="17737629" cy="2279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8104" y="2695235"/>
            <a:ext cx="17769507" cy="979224"/>
            <a:chOff x="258104" y="2695235"/>
            <a:chExt cx="17769507" cy="9792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104" y="2695235"/>
              <a:ext cx="17769507" cy="9792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778657" y="4258363"/>
            <a:ext cx="15317927" cy="76809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52990" y="7796605"/>
            <a:ext cx="4729330" cy="7110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873247" y="5409524"/>
            <a:ext cx="2727564" cy="454709"/>
            <a:chOff x="3873247" y="5409524"/>
            <a:chExt cx="2727564" cy="4547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3247" y="5409524"/>
              <a:ext cx="2727564" cy="4547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09788" y="5497764"/>
            <a:ext cx="1161905" cy="399271"/>
            <a:chOff x="8709788" y="5497764"/>
            <a:chExt cx="1161905" cy="3992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09788" y="5497764"/>
              <a:ext cx="1161905" cy="3992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70481" y="7899184"/>
            <a:ext cx="1644208" cy="514257"/>
            <a:chOff x="6670481" y="7899184"/>
            <a:chExt cx="1644208" cy="5142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70481" y="7899184"/>
              <a:ext cx="1644208" cy="5142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94111" y="8726289"/>
            <a:ext cx="1644208" cy="454709"/>
            <a:chOff x="6694111" y="8726289"/>
            <a:chExt cx="1644208" cy="4547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94111" y="8726289"/>
              <a:ext cx="1644208" cy="4547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94111" y="9428617"/>
            <a:ext cx="1701351" cy="399271"/>
            <a:chOff x="6694111" y="9428617"/>
            <a:chExt cx="1701351" cy="3992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94111" y="9428617"/>
              <a:ext cx="1701351" cy="3992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4111" y="5497399"/>
            <a:ext cx="2015677" cy="399271"/>
            <a:chOff x="6694111" y="5497399"/>
            <a:chExt cx="2015677" cy="3992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94111" y="5497399"/>
              <a:ext cx="2015677" cy="3992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92205" y="6939038"/>
            <a:ext cx="1800759" cy="532312"/>
            <a:chOff x="6592205" y="6939038"/>
            <a:chExt cx="1800759" cy="5323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92205" y="6939038"/>
              <a:ext cx="1800759" cy="5323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12300" y="5421865"/>
            <a:ext cx="1800759" cy="532312"/>
            <a:chOff x="10712300" y="5421865"/>
            <a:chExt cx="1800759" cy="53231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12300" y="5421865"/>
              <a:ext cx="1800759" cy="5323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10022" y="7607600"/>
            <a:ext cx="1004555" cy="982440"/>
            <a:chOff x="10210022" y="7607600"/>
            <a:chExt cx="1004555" cy="98244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10022" y="7607600"/>
              <a:ext cx="1004555" cy="982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54529" y="0"/>
            <a:ext cx="4897852" cy="803477"/>
            <a:chOff x="13854529" y="0"/>
            <a:chExt cx="4897852" cy="8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4529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1372" y="-19048"/>
            <a:ext cx="4897852" cy="803477"/>
            <a:chOff x="9411372" y="-19048"/>
            <a:chExt cx="4897852" cy="803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1372" y="-19048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8526" y="2462295"/>
            <a:ext cx="3271690" cy="9142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0285" y="727299"/>
            <a:ext cx="4844769" cy="1167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97276" y="3415198"/>
            <a:ext cx="13028193" cy="4989633"/>
            <a:chOff x="2897276" y="3415198"/>
            <a:chExt cx="13028193" cy="498963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97276" y="3415198"/>
              <a:ext cx="13028193" cy="4989633"/>
              <a:chOff x="2897276" y="3415198"/>
              <a:chExt cx="13028193" cy="49896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97276" y="3415198"/>
                <a:ext cx="13028193" cy="49896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325423" y="4922801"/>
              <a:ext cx="1245488" cy="1245488"/>
              <a:chOff x="4325423" y="4922801"/>
              <a:chExt cx="1245488" cy="12454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325423" y="4922801"/>
                <a:ext cx="1245488" cy="12454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794555" y="4922801"/>
              <a:ext cx="1245488" cy="1245488"/>
              <a:chOff x="8794555" y="4922801"/>
              <a:chExt cx="1245488" cy="124548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94555" y="4922801"/>
                <a:ext cx="1245488" cy="124548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282443" y="4922801"/>
              <a:ext cx="1245488" cy="1245488"/>
              <a:chOff x="13282443" y="4922801"/>
              <a:chExt cx="1245488" cy="124548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82443" y="4922801"/>
                <a:ext cx="1245488" cy="124548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7620" y="3909551"/>
              <a:ext cx="2497848" cy="76188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75792" y="3931335"/>
              <a:ext cx="2799364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24478" y="3931339"/>
              <a:ext cx="2497847" cy="76350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497829" y="6345371"/>
              <a:ext cx="2930760" cy="1339071"/>
              <a:chOff x="3497829" y="6345371"/>
              <a:chExt cx="2930760" cy="13390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454419" y="6298535"/>
                <a:ext cx="2887913" cy="582220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707929" y="6774948"/>
                <a:ext cx="2535035" cy="9689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957705" y="6322233"/>
              <a:ext cx="2930760" cy="1300823"/>
              <a:chOff x="7957705" y="6322233"/>
              <a:chExt cx="2930760" cy="130082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914295" y="6275398"/>
                <a:ext cx="2887913" cy="58222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167805" y="6751812"/>
                <a:ext cx="2518545" cy="95624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94667" y="6028617"/>
              <a:ext cx="2930760" cy="1912819"/>
              <a:chOff x="12394667" y="6028617"/>
              <a:chExt cx="2930760" cy="19128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351257" y="5981781"/>
                <a:ext cx="3045200" cy="582220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604786" y="6456070"/>
                <a:ext cx="2319986" cy="1566114"/>
              </a:xfrm>
              <a:prstGeom prst="rect">
                <a:avLst/>
              </a:prstGeom>
            </p:spPr>
          </p:pic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EC674CF-AC6E-7F45-BDB9-4F45E80B21A2}"/>
              </a:ext>
            </a:extLst>
          </p:cNvPr>
          <p:cNvSpPr/>
          <p:nvPr/>
        </p:nvSpPr>
        <p:spPr>
          <a:xfrm>
            <a:off x="12877800" y="3909551"/>
            <a:ext cx="2044525" cy="548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9101-7C10-A942-9FF1-62931518601A}"/>
              </a:ext>
            </a:extLst>
          </p:cNvPr>
          <p:cNvSpPr txBox="1"/>
          <p:nvPr/>
        </p:nvSpPr>
        <p:spPr>
          <a:xfrm>
            <a:off x="12671004" y="4005992"/>
            <a:ext cx="2263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DD5B7E"/>
                </a:solidFill>
              </a:rPr>
              <a:t>이상 기온 현상</a:t>
            </a:r>
            <a:endParaRPr lang="en-US" sz="2500" b="1" dirty="0">
              <a:solidFill>
                <a:srgbClr val="DD5B7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1504" y="5973764"/>
            <a:ext cx="9948350" cy="22922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42171" y="7110567"/>
            <a:ext cx="245230" cy="245230"/>
            <a:chOff x="16742171" y="7110567"/>
            <a:chExt cx="245230" cy="2452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2171" y="7110567"/>
              <a:ext cx="245230" cy="2452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5239" y="4946184"/>
            <a:ext cx="8380520" cy="135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75762" y="3356342"/>
            <a:ext cx="8939984" cy="4997667"/>
            <a:chOff x="-1375762" y="3356342"/>
            <a:chExt cx="8939984" cy="4997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75762" y="3356342"/>
              <a:ext cx="8939984" cy="4997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693" y="6171568"/>
            <a:ext cx="1523810" cy="92635"/>
            <a:chOff x="11828693" y="6171568"/>
            <a:chExt cx="1523810" cy="92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828693" y="6171568"/>
              <a:ext cx="1523810" cy="92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8693" y="8262368"/>
            <a:ext cx="1523810" cy="92635"/>
            <a:chOff x="11828693" y="8262368"/>
            <a:chExt cx="1523810" cy="92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828693" y="8262368"/>
              <a:ext cx="1523810" cy="92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2" y="-588824"/>
            <a:ext cx="19047619" cy="4769777"/>
            <a:chOff x="-380952" y="-588824"/>
            <a:chExt cx="19047619" cy="4769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-588824"/>
              <a:ext cx="19047619" cy="4769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583" y="2509911"/>
            <a:ext cx="4717109" cy="1351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0049" y="-973722"/>
            <a:ext cx="7454236" cy="4167098"/>
            <a:chOff x="11260049" y="-973722"/>
            <a:chExt cx="7454236" cy="4167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0049" y="-973722"/>
              <a:ext cx="7454236" cy="41670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3729" y="2738229"/>
            <a:ext cx="5235209" cy="10287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8547" y="5541697"/>
            <a:ext cx="677697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915" y="5507077"/>
            <a:ext cx="1813383" cy="571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7296" y="5991658"/>
            <a:ext cx="2368753" cy="10117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83923" y="6163206"/>
            <a:ext cx="1523810" cy="92635"/>
            <a:chOff x="5883923" y="6163206"/>
            <a:chExt cx="1523810" cy="926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883923" y="6163206"/>
              <a:ext cx="1523810" cy="926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4997" y="5541697"/>
            <a:ext cx="750838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9715" y="5512487"/>
            <a:ext cx="1813383" cy="57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72096" y="6048801"/>
            <a:ext cx="2150346" cy="10117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8547" y="7624135"/>
            <a:ext cx="753124" cy="76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4915" y="7594925"/>
            <a:ext cx="2076234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7296" y="8074096"/>
            <a:ext cx="2063999" cy="10117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84997" y="7624135"/>
            <a:ext cx="758838" cy="7618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9715" y="7594925"/>
            <a:ext cx="1287682" cy="5714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72096" y="8131239"/>
            <a:ext cx="1637343" cy="10117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2600" y="5893463"/>
            <a:ext cx="3186610" cy="26699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3923" y="8254006"/>
            <a:ext cx="1523810" cy="92635"/>
            <a:chOff x="5883923" y="8254006"/>
            <a:chExt cx="1523810" cy="926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883923" y="8254006"/>
              <a:ext cx="1523810" cy="9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5" y="696831"/>
            <a:ext cx="3707746" cy="1167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75295" y="2533608"/>
            <a:ext cx="4135124" cy="7063904"/>
            <a:chOff x="7075295" y="2533608"/>
            <a:chExt cx="4135124" cy="70639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733" y="-998344"/>
              <a:ext cx="8270248" cy="1412780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5295" y="2533608"/>
              <a:ext cx="4135124" cy="7063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2584" y="3200722"/>
            <a:ext cx="3273989" cy="2007046"/>
            <a:chOff x="7492584" y="3200722"/>
            <a:chExt cx="3273989" cy="20070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5590" y="2197199"/>
              <a:ext cx="6547978" cy="401409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584" y="3200722"/>
              <a:ext cx="3273989" cy="20070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2514" y="5748333"/>
            <a:ext cx="409308" cy="3354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440" y="6054259"/>
            <a:ext cx="3288299" cy="2338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3717" y="5877307"/>
            <a:ext cx="2612312" cy="53379"/>
            <a:chOff x="7983717" y="5877307"/>
            <a:chExt cx="2612312" cy="533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983717" y="5877307"/>
              <a:ext cx="2612312" cy="533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82554" y="3295963"/>
            <a:ext cx="2432665" cy="18970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9065" y="2533608"/>
            <a:ext cx="4135124" cy="7063904"/>
            <a:chOff x="12659065" y="2533608"/>
            <a:chExt cx="4135124" cy="70639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503" y="-998344"/>
              <a:ext cx="8270248" cy="1412780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59065" y="2533608"/>
              <a:ext cx="4135124" cy="7063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6354" y="3200722"/>
            <a:ext cx="3273989" cy="2007046"/>
            <a:chOff x="13076354" y="3200722"/>
            <a:chExt cx="3273989" cy="20070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9360" y="2197199"/>
              <a:ext cx="6547978" cy="401409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6354" y="3200722"/>
              <a:ext cx="3273989" cy="20070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6266" y="5748333"/>
            <a:ext cx="546192" cy="3354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38287" y="6073306"/>
            <a:ext cx="3183666" cy="8583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67487" y="5877307"/>
            <a:ext cx="2612312" cy="53379"/>
            <a:chOff x="13567487" y="5877307"/>
            <a:chExt cx="2612312" cy="53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567487" y="5877307"/>
              <a:ext cx="2612312" cy="533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66287" y="3295963"/>
            <a:ext cx="2300668" cy="18970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38287" y="7810553"/>
            <a:ext cx="3183666" cy="8583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67487" y="7614551"/>
            <a:ext cx="2612312" cy="53379"/>
            <a:chOff x="13567487" y="7614551"/>
            <a:chExt cx="2612312" cy="533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567487" y="7614551"/>
              <a:ext cx="2612312" cy="533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77314" y="7471961"/>
            <a:ext cx="546192" cy="3354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5035" y="2533608"/>
            <a:ext cx="4135124" cy="7063904"/>
            <a:chOff x="1295035" y="2533608"/>
            <a:chExt cx="4135124" cy="70639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72527" y="-998344"/>
              <a:ext cx="8270248" cy="1412780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035" y="2533608"/>
              <a:ext cx="4135124" cy="7063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2324" y="3200722"/>
            <a:ext cx="3273989" cy="2007046"/>
            <a:chOff x="1712324" y="3200722"/>
            <a:chExt cx="3273989" cy="20070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30" y="2197199"/>
              <a:ext cx="6547978" cy="401409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324" y="3200722"/>
              <a:ext cx="3273989" cy="200704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2257" y="5748333"/>
            <a:ext cx="756046" cy="33549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4230" y="6073306"/>
            <a:ext cx="3045511" cy="12088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758607" y="5888651"/>
            <a:ext cx="2057161" cy="42035"/>
            <a:chOff x="2758607" y="5888651"/>
            <a:chExt cx="2057161" cy="420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758607" y="5888651"/>
              <a:ext cx="2057161" cy="4203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0319" y="3603806"/>
            <a:ext cx="2475901" cy="132949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74230" y="7810553"/>
            <a:ext cx="3324869" cy="120885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3295" y="7471961"/>
            <a:ext cx="910376" cy="3354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50215" y="7572515"/>
            <a:ext cx="2057161" cy="42035"/>
            <a:chOff x="2750215" y="7572515"/>
            <a:chExt cx="2057161" cy="420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750215" y="7572515"/>
              <a:ext cx="2057161" cy="42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90476" y="0"/>
            <a:ext cx="4897852" cy="803477"/>
            <a:chOff x="-90476" y="0"/>
            <a:chExt cx="4897852" cy="80347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90476" y="0"/>
              <a:ext cx="4897852" cy="80347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4" y="717775"/>
            <a:ext cx="7767649" cy="1167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313" y="1938493"/>
            <a:ext cx="5209927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955556"/>
            <a:ext cx="7589047" cy="7928557"/>
            <a:chOff x="9142857" y="1955556"/>
            <a:chExt cx="7589047" cy="7928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955556"/>
              <a:ext cx="7589047" cy="79285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313" y="8302531"/>
            <a:ext cx="2851129" cy="9142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054" y="2699737"/>
            <a:ext cx="4457133" cy="12017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64602" y="2774296"/>
            <a:ext cx="10211951" cy="51059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058" y="6931397"/>
            <a:ext cx="5597727" cy="12017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058" y="8775573"/>
            <a:ext cx="5642881" cy="1201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284" y="736822"/>
            <a:ext cx="3478243" cy="11679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376" y="3421906"/>
            <a:ext cx="2981752" cy="1274987"/>
            <a:chOff x="852376" y="3421906"/>
            <a:chExt cx="2981752" cy="1274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8500" y="2784412"/>
              <a:ext cx="5963504" cy="254997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376" y="3421906"/>
              <a:ext cx="2981752" cy="12749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0542" y="2770637"/>
            <a:ext cx="981263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044" y="3554094"/>
            <a:ext cx="2722667" cy="1240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8510" y="5066667"/>
            <a:ext cx="589484" cy="589484"/>
            <a:chOff x="2048510" y="5066667"/>
            <a:chExt cx="589484" cy="589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048510" y="5066667"/>
              <a:ext cx="589484" cy="589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240413"/>
            <a:ext cx="9032455" cy="8045301"/>
            <a:chOff x="9142857" y="2240413"/>
            <a:chExt cx="9032455" cy="80453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240413"/>
              <a:ext cx="9032455" cy="80453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8864" y="3376193"/>
            <a:ext cx="4905325" cy="1450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376" y="5960913"/>
            <a:ext cx="2981752" cy="1274987"/>
            <a:chOff x="852376" y="5960913"/>
            <a:chExt cx="2981752" cy="1274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8500" y="5323419"/>
              <a:ext cx="5963504" cy="25499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376" y="5960913"/>
              <a:ext cx="2981752" cy="12749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2218" y="6209735"/>
            <a:ext cx="2563027" cy="1240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8510" y="7605674"/>
            <a:ext cx="589484" cy="589484"/>
            <a:chOff x="2048510" y="7605674"/>
            <a:chExt cx="589484" cy="5894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048510" y="7605674"/>
              <a:ext cx="589484" cy="5894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8864" y="6217350"/>
            <a:ext cx="3650347" cy="10300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2376" y="8423729"/>
            <a:ext cx="2981752" cy="1274987"/>
            <a:chOff x="852376" y="8423729"/>
            <a:chExt cx="2981752" cy="12749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8500" y="7786236"/>
              <a:ext cx="5963504" cy="25499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376" y="8423729"/>
              <a:ext cx="2981752" cy="12749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9044" y="8780274"/>
            <a:ext cx="2627001" cy="7110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8868" y="8149449"/>
            <a:ext cx="4798051" cy="18711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17586" y="2550818"/>
            <a:ext cx="759108" cy="558569"/>
            <a:chOff x="15617586" y="2550818"/>
            <a:chExt cx="759108" cy="5585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100000">
              <a:off x="15617586" y="2550818"/>
              <a:ext cx="759108" cy="5585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56230" y="7402256"/>
            <a:ext cx="759108" cy="558569"/>
            <a:chOff x="11756230" y="7402256"/>
            <a:chExt cx="759108" cy="5585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80000">
              <a:off x="11756230" y="7402256"/>
              <a:ext cx="759108" cy="5585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9313" y="1938497"/>
            <a:ext cx="10487509" cy="9142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486" y="4489324"/>
            <a:ext cx="6896594" cy="3397939"/>
            <a:chOff x="612486" y="4489324"/>
            <a:chExt cx="6896594" cy="3397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35811" y="2894906"/>
              <a:ext cx="13793189" cy="67958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86" y="4489324"/>
              <a:ext cx="6896594" cy="3397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284" y="746346"/>
            <a:ext cx="3478243" cy="1167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313" y="2852783"/>
            <a:ext cx="6630673" cy="1595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9400" y="1792668"/>
            <a:ext cx="10035520" cy="8168069"/>
            <a:chOff x="8199400" y="1792668"/>
            <a:chExt cx="10035520" cy="81680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9400" y="1792668"/>
              <a:ext cx="10035520" cy="81680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354" y="5224306"/>
            <a:ext cx="5880386" cy="2183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21166" y="4756491"/>
            <a:ext cx="721691" cy="721939"/>
            <a:chOff x="8421166" y="4756491"/>
            <a:chExt cx="721691" cy="7219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1166" y="4756491"/>
              <a:ext cx="721691" cy="72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1166" y="3532935"/>
            <a:ext cx="721691" cy="721939"/>
            <a:chOff x="8421166" y="3532935"/>
            <a:chExt cx="721691" cy="7219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1166" y="3532935"/>
              <a:ext cx="721691" cy="72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612" y="765394"/>
            <a:ext cx="1538813" cy="1167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313" y="3360716"/>
            <a:ext cx="6526923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6856" y="2007067"/>
            <a:ext cx="10133996" cy="7637849"/>
            <a:chOff x="7826856" y="2007067"/>
            <a:chExt cx="10133996" cy="76378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6856" y="2007067"/>
              <a:ext cx="10133996" cy="7637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915" y="4489324"/>
            <a:ext cx="6896594" cy="3349197"/>
            <a:chOff x="383915" y="4489324"/>
            <a:chExt cx="6896594" cy="3349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64383" y="2917777"/>
              <a:ext cx="13793189" cy="669839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915" y="4489324"/>
              <a:ext cx="6896594" cy="33491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779" y="5224306"/>
            <a:ext cx="5381910" cy="2183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20238" y="7838520"/>
            <a:ext cx="2058074" cy="433035"/>
            <a:chOff x="15420238" y="7838520"/>
            <a:chExt cx="2058074" cy="433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20238" y="7838520"/>
              <a:ext cx="2058074" cy="433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54359" y="7838520"/>
            <a:ext cx="2818260" cy="433035"/>
            <a:chOff x="8354359" y="7838520"/>
            <a:chExt cx="2818260" cy="4330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8354359" y="7838520"/>
              <a:ext cx="2818260" cy="4330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62310" y="7795996"/>
            <a:ext cx="737505" cy="609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48602" y="7795996"/>
            <a:ext cx="737505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612" y="698727"/>
            <a:ext cx="1538813" cy="1167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313" y="2090649"/>
            <a:ext cx="8837265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572" y="8299276"/>
            <a:ext cx="17048570" cy="1617522"/>
            <a:chOff x="618572" y="8299276"/>
            <a:chExt cx="17048570" cy="1617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5713" y="7540285"/>
              <a:ext cx="34097141" cy="32350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572" y="8299276"/>
              <a:ext cx="17048570" cy="16175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379" y="8667643"/>
            <a:ext cx="7888158" cy="1201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pic>
        <p:nvPicPr>
          <p:cNvPr id="2" name="Screen Recording 2021-11-10 at 5.27.14 pm.mov" descr="Screen Recording 2021-11-10 at 5.27.14 pm.mov">
            <a:hlinkClick r:id="" action="ppaction://media"/>
            <a:extLst>
              <a:ext uri="{FF2B5EF4-FFF2-40B4-BE49-F238E27FC236}">
                <a16:creationId xmlns:a16="http://schemas.microsoft.com/office/drawing/2014/main" id="{2EC36C68-9B32-A245-91D0-21CB9A5A9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65697" y="2782524"/>
            <a:ext cx="15697200" cy="575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5234" y="759032"/>
            <a:ext cx="11084177" cy="9791890"/>
            <a:chOff x="7905234" y="759032"/>
            <a:chExt cx="11084177" cy="9791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234" y="759032"/>
              <a:ext cx="11084177" cy="9791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667" y="-119048"/>
            <a:ext cx="19156077" cy="1806953"/>
            <a:chOff x="-166667" y="-119048"/>
            <a:chExt cx="19156077" cy="1806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667" y="-119048"/>
              <a:ext cx="19156077" cy="1806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612" y="736822"/>
            <a:ext cx="1538813" cy="11679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313" y="2090648"/>
            <a:ext cx="7761883" cy="914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915" y="4489324"/>
            <a:ext cx="6896594" cy="4367574"/>
            <a:chOff x="383915" y="4489324"/>
            <a:chExt cx="6896594" cy="43675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64383" y="2439924"/>
              <a:ext cx="13793189" cy="87351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915" y="4489324"/>
              <a:ext cx="6896594" cy="43675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779" y="5344401"/>
            <a:ext cx="5800744" cy="3164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6760" y="7206939"/>
            <a:ext cx="1084925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38192" y="4552392"/>
            <a:ext cx="998451" cy="7642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6919" y="3746478"/>
            <a:ext cx="744362" cy="76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70001" y="5870354"/>
            <a:ext cx="705887" cy="7642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89240" y="5085716"/>
            <a:ext cx="816742" cy="764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7716" y="7740259"/>
            <a:ext cx="826646" cy="7642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96983" y="8268817"/>
            <a:ext cx="947405" cy="7642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784429"/>
            <a:chOff x="0" y="0"/>
            <a:chExt cx="18285714" cy="784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8285714" cy="784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49583" y="192052"/>
            <a:ext cx="2320399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78289" y="192052"/>
            <a:ext cx="1440878" cy="609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45005" y="0"/>
            <a:ext cx="4897852" cy="803477"/>
            <a:chOff x="4245005" y="0"/>
            <a:chExt cx="4897852" cy="8034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5005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4897852" cy="803477"/>
            <a:chOff x="0" y="0"/>
            <a:chExt cx="4897852" cy="8034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4897852" cy="8034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59867" y="0"/>
            <a:ext cx="606061" cy="692383"/>
            <a:chOff x="16559867" y="0"/>
            <a:chExt cx="606061" cy="6923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559867" y="0"/>
              <a:ext cx="606061" cy="692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59065" y="219780"/>
            <a:ext cx="658887" cy="506917"/>
            <a:chOff x="12659065" y="219780"/>
            <a:chExt cx="658887" cy="5069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59065" y="219780"/>
              <a:ext cx="658887" cy="50691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2170" y="193956"/>
            <a:ext cx="223476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36929" y="0"/>
            <a:ext cx="845842" cy="845842"/>
            <a:chOff x="2836929" y="0"/>
            <a:chExt cx="845842" cy="8458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36929" y="0"/>
              <a:ext cx="845842" cy="84584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20876" y="192052"/>
            <a:ext cx="2027226" cy="6095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92584" y="0"/>
            <a:ext cx="726863" cy="748453"/>
            <a:chOff x="7492584" y="0"/>
            <a:chExt cx="726863" cy="7484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92584" y="0"/>
              <a:ext cx="726863" cy="74845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F6D8B99-762C-E846-AA15-98DD78863BD7}"/>
              </a:ext>
            </a:extLst>
          </p:cNvPr>
          <p:cNvSpPr/>
          <p:nvPr/>
        </p:nvSpPr>
        <p:spPr>
          <a:xfrm>
            <a:off x="5791200" y="2058358"/>
            <a:ext cx="2574404" cy="890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8B1FE-26D1-744D-9F5C-9FEE7F809784}"/>
              </a:ext>
            </a:extLst>
          </p:cNvPr>
          <p:cNvSpPr txBox="1"/>
          <p:nvPr/>
        </p:nvSpPr>
        <p:spPr>
          <a:xfrm>
            <a:off x="5815644" y="2250594"/>
            <a:ext cx="246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비 온 횟수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861</Words>
  <Application>Microsoft Macintosh PowerPoint</Application>
  <PresentationFormat>Custom</PresentationFormat>
  <Paragraphs>72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Elizabeth Sanchez</cp:lastModifiedBy>
  <cp:revision>5</cp:revision>
  <dcterms:created xsi:type="dcterms:W3CDTF">2021-11-10T23:21:47Z</dcterms:created>
  <dcterms:modified xsi:type="dcterms:W3CDTF">2021-11-11T06:50:35Z</dcterms:modified>
</cp:coreProperties>
</file>